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91" r:id="rId3"/>
    <p:sldId id="289" r:id="rId4"/>
    <p:sldId id="293" r:id="rId5"/>
    <p:sldId id="294" r:id="rId6"/>
    <p:sldId id="295" r:id="rId7"/>
    <p:sldId id="259" r:id="rId8"/>
    <p:sldId id="260" r:id="rId9"/>
    <p:sldId id="258" r:id="rId10"/>
    <p:sldId id="298" r:id="rId11"/>
    <p:sldId id="262" r:id="rId12"/>
    <p:sldId id="310" r:id="rId13"/>
    <p:sldId id="311" r:id="rId14"/>
    <p:sldId id="312" r:id="rId15"/>
    <p:sldId id="279" r:id="rId16"/>
    <p:sldId id="274" r:id="rId17"/>
    <p:sldId id="269" r:id="rId18"/>
    <p:sldId id="302" r:id="rId19"/>
    <p:sldId id="266" r:id="rId20"/>
    <p:sldId id="322" r:id="rId21"/>
    <p:sldId id="333" r:id="rId22"/>
    <p:sldId id="271" r:id="rId23"/>
    <p:sldId id="263" r:id="rId24"/>
    <p:sldId id="272" r:id="rId25"/>
    <p:sldId id="282" r:id="rId26"/>
    <p:sldId id="332" r:id="rId27"/>
    <p:sldId id="320" r:id="rId28"/>
    <p:sldId id="331" r:id="rId29"/>
    <p:sldId id="327" r:id="rId30"/>
    <p:sldId id="277" r:id="rId31"/>
    <p:sldId id="283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2" autoAdjust="0"/>
    <p:restoredTop sz="94622" autoAdjust="0"/>
  </p:normalViewPr>
  <p:slideViewPr>
    <p:cSldViewPr>
      <p:cViewPr varScale="1">
        <p:scale>
          <a:sx n="70" d="100"/>
          <a:sy n="70" d="100"/>
        </p:scale>
        <p:origin x="138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267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Овал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D978FC3-18F4-4D78-BAA7-0DB894D6EE71}" type="datetimeFigureOut">
              <a:rPr lang="ru-RU"/>
              <a:pPr>
                <a:defRPr/>
              </a:pPr>
              <a:t>14.08.2023</a:t>
            </a:fld>
            <a:endParaRPr lang="ru-RU" dirty="0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AB3C2D3-ABD6-465C-862F-3F38B45E726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4074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7A370-2F9E-47A9-8B9B-DA1A5B92957C}" type="datetimeFigureOut">
              <a:rPr lang="ru-RU"/>
              <a:pPr>
                <a:defRPr/>
              </a:pPr>
              <a:t>14.08.2023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A22CD-9142-4E36-842E-2984EDDBCA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4416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E2E94-13AC-47FE-AACA-D52F4BA0A838}" type="datetimeFigureOut">
              <a:rPr lang="ru-RU"/>
              <a:pPr>
                <a:defRPr/>
              </a:pPr>
              <a:t>14.08.2023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E10AA-C47A-4A6B-B194-B88615E664A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5039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95415-7AF4-4D10-A11F-AE07716BF854}" type="datetimeFigureOut">
              <a:rPr lang="ru-RU"/>
              <a:pPr>
                <a:defRPr/>
              </a:pPr>
              <a:t>14.08.2023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1F93C-EC68-4566-9BA9-C3FEFD6F7A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4460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Овал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Овал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8F2A4F1-010C-405A-9258-6D8B6FD22440}" type="datetimeFigureOut">
              <a:rPr lang="ru-RU"/>
              <a:pPr>
                <a:defRPr/>
              </a:pPr>
              <a:t>14.08.2023</a:t>
            </a:fld>
            <a:endParaRPr lang="ru-RU" dirty="0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9E906BE-2D00-41D1-A785-9D5CE299D29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4438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292E1-F6B2-42B3-8587-E257B3AA9869}" type="datetimeFigureOut">
              <a:rPr lang="ru-RU"/>
              <a:pPr>
                <a:defRPr/>
              </a:pPr>
              <a:t>14.08.2023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7186E-7DA8-426D-BC58-A98D1976CA6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2000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C856244-5470-4496-8840-D004CA144241}" type="datetimeFigureOut">
              <a:rPr lang="ru-RU"/>
              <a:pPr>
                <a:defRPr/>
              </a:pPr>
              <a:t>14.08.2023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DFE122D-F953-4C2A-BA28-568D432B178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2547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6E9E5-57A5-47A0-B7B5-3512DF7600A0}" type="datetimeFigureOut">
              <a:rPr lang="ru-RU"/>
              <a:pPr>
                <a:defRPr/>
              </a:pPr>
              <a:t>14.08.2023</a:t>
            </a:fld>
            <a:endParaRPr lang="ru-RU" dirty="0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FAB98-C608-49AE-9F65-7FF1AEC528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3744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Прямоугольник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B71D2EC-E369-4231-845C-A406C7BB7216}" type="datetimeFigureOut">
              <a:rPr lang="ru-RU"/>
              <a:pPr>
                <a:defRPr/>
              </a:pPr>
              <a:t>14.08.2023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6636F25-5CA7-4E31-B7A8-6AD145A5E48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8447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348743C-A67B-422F-B915-17EE3C355B2B}" type="datetimeFigureOut">
              <a:rPr lang="ru-RU"/>
              <a:pPr>
                <a:defRPr/>
              </a:pPr>
              <a:t>14.08.2023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B49017D-14EA-46D9-8FA3-E3685B1DB67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8252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Блок-схема: процесс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C3AA0D6-7C78-49BB-9E57-B8B2985B0858}" type="datetimeFigureOut">
              <a:rPr lang="ru-RU"/>
              <a:pPr>
                <a:defRPr/>
              </a:pPr>
              <a:t>14.08.2023</a:t>
            </a:fld>
            <a:endParaRPr lang="ru-RU" dirty="0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DEC4513-FAC7-4913-98A3-66166C5EC59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8749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65B17258-30EA-4894-BBF3-9A98C6901D14}" type="datetimeFigureOut">
              <a:rPr lang="ru-RU"/>
              <a:pPr>
                <a:defRPr/>
              </a:pPr>
              <a:t>14.08.2023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F8A8FE5E-872D-4E6E-B113-334664BDA8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797" r:id="rId2"/>
    <p:sldLayoutId id="2147483803" r:id="rId3"/>
    <p:sldLayoutId id="2147483798" r:id="rId4"/>
    <p:sldLayoutId id="2147483804" r:id="rId5"/>
    <p:sldLayoutId id="2147483799" r:id="rId6"/>
    <p:sldLayoutId id="2147483805" r:id="rId7"/>
    <p:sldLayoutId id="2147483806" r:id="rId8"/>
    <p:sldLayoutId id="2147483807" r:id="rId9"/>
    <p:sldLayoutId id="2147483800" r:id="rId10"/>
    <p:sldLayoutId id="214748380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115616" y="1340768"/>
            <a:ext cx="7582297" cy="5183857"/>
          </a:xfrm>
        </p:spPr>
        <p:txBody>
          <a:bodyPr>
            <a:normAutofit fontScale="47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5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Отчёт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5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 инновацион</a:t>
            </a:r>
            <a:r>
              <a:rPr lang="ru-RU" sz="5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 долгосрочном проекте </a:t>
            </a:r>
            <a:endParaRPr lang="ru-RU" sz="5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65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«Экономическое воспитание  дошкольников. Формирование предпосылок финансовой грамотности».</a:t>
            </a:r>
            <a:endParaRPr lang="ru-RU" sz="65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6500" dirty="0">
              <a:solidFill>
                <a:srgbClr val="00B05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0" indent="0" algn="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5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Выполнила:  воспитатель  </a:t>
            </a:r>
            <a:r>
              <a:rPr lang="ru-RU" sz="5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Зубкова В</a:t>
            </a:r>
            <a:r>
              <a:rPr lang="ru-RU" sz="5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.А.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5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2023г.</a:t>
            </a:r>
            <a:endParaRPr lang="ru-RU" sz="51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1" y="217387"/>
            <a:ext cx="7078241" cy="760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466137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FF0000"/>
                </a:solidFill>
              </a:rPr>
              <a:t>Методы и приёмы реализации проекта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23555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4970" y="2060848"/>
            <a:ext cx="8209030" cy="47971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0"/>
            <a:ext cx="7499350" cy="90872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err="1" smtClean="0">
                <a:solidFill>
                  <a:srgbClr val="FF0000"/>
                </a:solidFill>
              </a:rPr>
              <a:t>Лэпбук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«</a:t>
            </a:r>
            <a:r>
              <a:rPr lang="ru-RU" b="1" i="1" dirty="0" smtClean="0">
                <a:solidFill>
                  <a:srgbClr val="FF0000"/>
                </a:solidFill>
              </a:rPr>
              <a:t>Поговорим 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о деньгах»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89" y="914777"/>
            <a:ext cx="2912678" cy="3883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037113"/>
            <a:ext cx="2641851" cy="3522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t="3432" r="8498" b="3923"/>
          <a:stretch/>
        </p:blipFill>
        <p:spPr>
          <a:xfrm>
            <a:off x="3370018" y="2669953"/>
            <a:ext cx="2736304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048" r="7860" b="3789"/>
          <a:stretch/>
        </p:blipFill>
        <p:spPr>
          <a:xfrm rot="16200000">
            <a:off x="5687133" y="404664"/>
            <a:ext cx="2592290" cy="3600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60648"/>
            <a:ext cx="4343467" cy="32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9"/>
          <a:stretch/>
        </p:blipFill>
        <p:spPr>
          <a:xfrm>
            <a:off x="4860032" y="3356992"/>
            <a:ext cx="3960440" cy="3277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5796136" y="1628800"/>
            <a:ext cx="3024336" cy="69837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д/и «Собери купюру»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5" y="2364820"/>
            <a:ext cx="2733768" cy="364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557" y="1340768"/>
            <a:ext cx="2589752" cy="3453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903" y="2492895"/>
            <a:ext cx="2612243" cy="3482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417554" y="1557739"/>
            <a:ext cx="2425266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417554" y="1700808"/>
            <a:ext cx="2397846" cy="64901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«Экономическое лото»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3514556" y="548680"/>
            <a:ext cx="2589753" cy="64807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Лабиринт «Заполни копилку»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4167" y="1549540"/>
            <a:ext cx="2733768" cy="67231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Д/и «Расскажи, зачем нам нужны деньги?»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" t="4714" r="873" b="7184"/>
          <a:stretch/>
        </p:blipFill>
        <p:spPr>
          <a:xfrm>
            <a:off x="202317" y="135603"/>
            <a:ext cx="3888432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" t="7478" r="10267" b="7393"/>
          <a:stretch/>
        </p:blipFill>
        <p:spPr>
          <a:xfrm>
            <a:off x="5508104" y="201501"/>
            <a:ext cx="3320176" cy="2598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4894" r="4575" b="7022"/>
          <a:stretch/>
        </p:blipFill>
        <p:spPr>
          <a:xfrm>
            <a:off x="5346722" y="4178263"/>
            <a:ext cx="3481558" cy="2506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8569" r="3695" b="5221"/>
          <a:stretch/>
        </p:blipFill>
        <p:spPr>
          <a:xfrm>
            <a:off x="202317" y="4164705"/>
            <a:ext cx="3672408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960" y="2102034"/>
            <a:ext cx="2492108" cy="3322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785225" cy="1143000"/>
          </a:xfrm>
        </p:spPr>
        <p:txBody>
          <a:bodyPr>
            <a:normAutofit fontScale="90000"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i="1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Дидактическая </a:t>
            </a:r>
            <a:r>
              <a:rPr lang="ru-RU" b="1" i="1" dirty="0">
                <a:solidFill>
                  <a:srgbClr val="FF0000"/>
                </a:solidFill>
              </a:rPr>
              <a:t>игра  </a:t>
            </a:r>
            <a:r>
              <a:rPr lang="ru-RU" b="1" i="1" dirty="0" smtClean="0">
                <a:solidFill>
                  <a:srgbClr val="FF0000"/>
                </a:solidFill>
              </a:rPr>
              <a:t>«Кто как работает» (персонажи сказок)</a:t>
            </a:r>
            <a:r>
              <a:rPr lang="ru-RU" i="1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i="1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2700" i="1" dirty="0">
                <a:solidFill>
                  <a:schemeClr val="tx2">
                    <a:satMod val="130000"/>
                  </a:schemeClr>
                </a:solidFill>
              </a:rPr>
              <a:t>Ц</a:t>
            </a:r>
            <a:r>
              <a:rPr lang="ru-RU" sz="2700" i="1" dirty="0" smtClean="0">
                <a:solidFill>
                  <a:schemeClr val="tx2">
                    <a:satMod val="130000"/>
                  </a:schemeClr>
                </a:solidFill>
              </a:rPr>
              <a:t>ель: расставь героев на лестницу по их трудоспособности</a:t>
            </a:r>
            <a:r>
              <a:rPr lang="ru-RU" dirty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30723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413" y="1814513"/>
            <a:ext cx="4302125" cy="3716337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077" y="1556791"/>
            <a:ext cx="1483429" cy="21114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5243153"/>
            <a:ext cx="2030646" cy="161484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3" y="3668217"/>
            <a:ext cx="2790834" cy="17442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0727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4959350"/>
            <a:ext cx="1439863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308" y="3284984"/>
            <a:ext cx="2511692" cy="188376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5" y="5412488"/>
            <a:ext cx="2699792" cy="135906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767" y="5407575"/>
            <a:ext cx="1953410" cy="146558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577" y="5258309"/>
            <a:ext cx="1479950" cy="159969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547" y="1814096"/>
            <a:ext cx="2562910" cy="14416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" y="1556790"/>
            <a:ext cx="1895884" cy="211142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FF0000"/>
                </a:solidFill>
              </a:rPr>
              <a:t>Дидактическая игра «Размен»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3277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79888"/>
            <a:ext cx="2710706" cy="176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4722813"/>
            <a:ext cx="2992438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946030"/>
            <a:ext cx="2710706" cy="3614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6" y="1398558"/>
            <a:ext cx="4247307" cy="3185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>
                <a:solidFill>
                  <a:srgbClr val="FF0000"/>
                </a:solidFill>
              </a:rPr>
              <a:t>Сюжетно – ролевая </a:t>
            </a:r>
            <a:r>
              <a:rPr lang="ru-RU" b="1" i="1" dirty="0" smtClean="0">
                <a:solidFill>
                  <a:srgbClr val="FF0000"/>
                </a:solidFill>
              </a:rPr>
              <a:t>игра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 «</a:t>
            </a:r>
            <a:r>
              <a:rPr lang="ru-RU" b="1" i="1" dirty="0">
                <a:solidFill>
                  <a:srgbClr val="FF0000"/>
                </a:solidFill>
              </a:rPr>
              <a:t>С</a:t>
            </a:r>
            <a:r>
              <a:rPr lang="ru-RU" b="1" i="1" dirty="0" smtClean="0">
                <a:solidFill>
                  <a:srgbClr val="FF0000"/>
                </a:solidFill>
              </a:rPr>
              <a:t>алон красоты</a:t>
            </a:r>
            <a:r>
              <a:rPr lang="ru-RU" b="1" i="1" dirty="0" smtClean="0">
                <a:solidFill>
                  <a:srgbClr val="FF0000"/>
                </a:solidFill>
              </a:rPr>
              <a:t>»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27" y="1268760"/>
            <a:ext cx="3600450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68760"/>
            <a:ext cx="3600450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274638"/>
            <a:ext cx="7891462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600" b="1" i="1" dirty="0" smtClean="0">
                <a:solidFill>
                  <a:srgbClr val="FF0000"/>
                </a:solidFill>
              </a:rPr>
              <a:t>Сюжетно – ролевая игра </a:t>
            </a:r>
            <a:r>
              <a:rPr lang="ru-RU" sz="3600" b="1" i="1" dirty="0" smtClean="0">
                <a:solidFill>
                  <a:srgbClr val="FF0000"/>
                </a:solidFill>
              </a:rPr>
              <a:t>«</a:t>
            </a:r>
            <a:r>
              <a:rPr lang="ru-RU" sz="3600" b="1" i="1" dirty="0" smtClean="0">
                <a:solidFill>
                  <a:srgbClr val="FF0000"/>
                </a:solidFill>
              </a:rPr>
              <a:t>Больница</a:t>
            </a:r>
            <a:r>
              <a:rPr lang="ru-RU" sz="3600" b="1" i="1" dirty="0" smtClean="0">
                <a:solidFill>
                  <a:srgbClr val="FF0000"/>
                </a:solidFill>
              </a:rPr>
              <a:t>»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3600450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68" y="1700808"/>
            <a:ext cx="3600450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38" y="12700"/>
            <a:ext cx="903605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rgbClr val="FF0000"/>
                </a:solidFill>
              </a:rPr>
              <a:t>Сюжетно – ролевая игра «Супермаркет»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84784"/>
            <a:ext cx="3024336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303" y="980728"/>
            <a:ext cx="3707904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303" y="3761656"/>
            <a:ext cx="3707904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350" y="9525"/>
            <a:ext cx="7497763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FF0000"/>
                </a:solidFill>
              </a:rPr>
              <a:t>Финансовая </a:t>
            </a:r>
            <a:r>
              <a:rPr lang="ru-RU" b="1" i="1" dirty="0" smtClean="0">
                <a:solidFill>
                  <a:srgbClr val="FF0000"/>
                </a:solidFill>
              </a:rPr>
              <a:t>грамотность - 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8888" y="981075"/>
            <a:ext cx="7499350" cy="4800600"/>
          </a:xfrm>
        </p:spPr>
        <p:txBody>
          <a:bodyPr>
            <a:normAutofit/>
          </a:bodyPr>
          <a:lstStyle/>
          <a:p>
            <a:pPr marL="82296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психологическое качество человека, показывающее степень его осведомленности в финансовых вопросах, умение зарабатывать и управлять деньгами. </a:t>
            </a:r>
          </a:p>
        </p:txBody>
      </p:sp>
      <p:pic>
        <p:nvPicPr>
          <p:cNvPr id="1024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613150"/>
            <a:ext cx="46085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32656"/>
            <a:ext cx="3435846" cy="4581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32656"/>
            <a:ext cx="3435846" cy="4581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894536"/>
            <a:ext cx="3264363" cy="24482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903843"/>
            <a:ext cx="3239545" cy="24296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609020"/>
            <a:ext cx="2301720" cy="30689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77072"/>
            <a:ext cx="2843808" cy="21328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103694"/>
            <a:ext cx="2808312" cy="210623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73011" y="230610"/>
            <a:ext cx="7704856" cy="388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rgbClr val="FF0000"/>
                </a:solidFill>
              </a:rPr>
              <a:t>Сюжетно – ролевая игра </a:t>
            </a:r>
            <a:r>
              <a:rPr lang="ru-RU" sz="3200" b="1" i="1" dirty="0" smtClean="0">
                <a:solidFill>
                  <a:srgbClr val="FF0000"/>
                </a:solidFill>
              </a:rPr>
              <a:t>«Банк»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15872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425" y="115888"/>
            <a:ext cx="882015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FF0000"/>
                </a:solidFill>
              </a:rPr>
              <a:t>Образовательная деятельность «Какими они были – первые деньги?»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861048"/>
            <a:ext cx="3608480" cy="293317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171" y="1282301"/>
            <a:ext cx="4104117" cy="30780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6085" name="Объект 10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519238"/>
            <a:ext cx="3929063" cy="2595562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1" y="4187461"/>
            <a:ext cx="3744416" cy="2621091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FF0000"/>
                </a:solidFill>
              </a:rPr>
              <a:t>Мини – музей                             «Деньги разного времени»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50179" name="Прямоугольник 2"/>
          <p:cNvSpPr>
            <a:spLocks noChangeArrowheads="1"/>
          </p:cNvSpPr>
          <p:nvPr/>
        </p:nvSpPr>
        <p:spPr bwMode="auto">
          <a:xfrm>
            <a:off x="1042988" y="981075"/>
            <a:ext cx="770572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80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2" t="4580" r="15317" b="2188"/>
          <a:stretch/>
        </p:blipFill>
        <p:spPr>
          <a:xfrm>
            <a:off x="2555776" y="1772816"/>
            <a:ext cx="4896544" cy="49685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570186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rgbClr val="FF0000"/>
                </a:solidFill>
              </a:rPr>
              <a:t>Чтение </a:t>
            </a:r>
            <a:r>
              <a:rPr lang="ru-RU" sz="3200" b="1" i="1" dirty="0" smtClean="0">
                <a:solidFill>
                  <a:srgbClr val="FF0000"/>
                </a:solidFill>
              </a:rPr>
              <a:t>экономических сказок: </a:t>
            </a:r>
            <a:r>
              <a:rPr lang="ru-RU" sz="3200" b="1" i="1" dirty="0" smtClean="0">
                <a:solidFill>
                  <a:srgbClr val="FF0000"/>
                </a:solidFill>
              </a:rPr>
              <a:t>«Как Муха и её семья чайную открыли», </a:t>
            </a:r>
            <a:r>
              <a:rPr lang="ru-RU" sz="3200" b="1" i="1" dirty="0" smtClean="0">
                <a:solidFill>
                  <a:srgbClr val="FF0000"/>
                </a:solidFill>
              </a:rPr>
              <a:t>«Как старик корову продавал</a:t>
            </a:r>
            <a:r>
              <a:rPr lang="ru-RU" sz="3200" b="1" i="1" dirty="0" smtClean="0">
                <a:solidFill>
                  <a:srgbClr val="FF0000"/>
                </a:solidFill>
              </a:rPr>
              <a:t>», «Как Мишутка мёд покупал» и др.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57" y="2132856"/>
            <a:ext cx="2330574" cy="310743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03" y="2780928"/>
            <a:ext cx="2330574" cy="31074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469" y="3284984"/>
            <a:ext cx="2337724" cy="3116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013" y="274638"/>
            <a:ext cx="7818437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FF0000"/>
                </a:solidFill>
              </a:rPr>
              <a:t>Чте</a:t>
            </a:r>
            <a:r>
              <a:rPr lang="ru-RU" b="1" i="1" dirty="0" smtClean="0">
                <a:solidFill>
                  <a:srgbClr val="FF0000"/>
                </a:solidFill>
              </a:rPr>
              <a:t>ние </a:t>
            </a:r>
            <a:r>
              <a:rPr lang="ru-RU" b="1" i="1" dirty="0" smtClean="0">
                <a:solidFill>
                  <a:srgbClr val="FF0000"/>
                </a:solidFill>
              </a:rPr>
              <a:t>художественной литературы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5939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49" y="1834356"/>
            <a:ext cx="3078163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455738"/>
            <a:ext cx="2641600" cy="393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" r="17662" b="29120"/>
          <a:stretch/>
        </p:blipFill>
        <p:spPr>
          <a:xfrm>
            <a:off x="1116013" y="2129051"/>
            <a:ext cx="2664296" cy="3262099"/>
          </a:xfrm>
        </p:spPr>
      </p:pic>
      <p:sp>
        <p:nvSpPr>
          <p:cNvPr id="6" name="Двойная волна 5"/>
          <p:cNvSpPr/>
          <p:nvPr/>
        </p:nvSpPr>
        <p:spPr>
          <a:xfrm>
            <a:off x="1116013" y="1497700"/>
            <a:ext cx="2664296" cy="673313"/>
          </a:xfrm>
          <a:prstGeom prst="doubleWave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/>
                </a:solidFill>
              </a:rPr>
              <a:t>«Муха цокотуха»</a:t>
            </a:r>
            <a:endParaRPr lang="ru-RU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3" b="1795"/>
          <a:stretch/>
        </p:blipFill>
        <p:spPr>
          <a:xfrm>
            <a:off x="3131840" y="260648"/>
            <a:ext cx="3816424" cy="266429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 r="6498" b="10571"/>
          <a:stretch/>
        </p:blipFill>
        <p:spPr>
          <a:xfrm>
            <a:off x="3707904" y="3140968"/>
            <a:ext cx="2541120" cy="33881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r="8001" b="8000"/>
          <a:stretch/>
        </p:blipFill>
        <p:spPr>
          <a:xfrm>
            <a:off x="1043608" y="3140968"/>
            <a:ext cx="2397473" cy="3388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b="6922"/>
          <a:stretch/>
        </p:blipFill>
        <p:spPr>
          <a:xfrm rot="16200000">
            <a:off x="6007926" y="3626006"/>
            <a:ext cx="3384376" cy="242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620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913" y="-100013"/>
            <a:ext cx="7499350" cy="1143001"/>
          </a:xfrm>
        </p:spPr>
        <p:txBody>
          <a:bodyPr/>
          <a:lstStyle/>
          <a:p>
            <a:pPr algn="ctr">
              <a:defRPr/>
            </a:pPr>
            <a:r>
              <a:rPr lang="ru-RU" b="1" i="1" dirty="0" smtClean="0">
                <a:solidFill>
                  <a:srgbClr val="FF0000"/>
                </a:solidFill>
              </a:rPr>
              <a:t>Раскрась меня!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62467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9695" y="764704"/>
            <a:ext cx="2400549" cy="3320210"/>
          </a:xfrm>
        </p:spPr>
      </p:pic>
      <p:pic>
        <p:nvPicPr>
          <p:cNvPr id="62468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15" y="1556792"/>
            <a:ext cx="2684746" cy="370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932" y="3410951"/>
            <a:ext cx="2366075" cy="330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400175"/>
            <a:ext cx="7573962" cy="5462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013" y="274638"/>
            <a:ext cx="7848600" cy="17145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FF0000"/>
                </a:solidFill>
              </a:rPr>
              <a:t>Нетрадиционная техника рисования: рисуем монеты в </a:t>
            </a:r>
            <a:r>
              <a:rPr lang="ru-RU" b="1" i="1" dirty="0">
                <a:solidFill>
                  <a:srgbClr val="FF0000"/>
                </a:solidFill>
              </a:rPr>
              <a:t>технике «</a:t>
            </a:r>
            <a:r>
              <a:rPr lang="ru-RU" b="1" i="1" dirty="0" err="1">
                <a:solidFill>
                  <a:srgbClr val="FF0000"/>
                </a:solidFill>
              </a:rPr>
              <a:t>Фроттаж</a:t>
            </a:r>
            <a:r>
              <a:rPr lang="ru-RU" b="1" i="1" dirty="0">
                <a:solidFill>
                  <a:srgbClr val="FF0000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81350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05062"/>
            <a:ext cx="4071367" cy="544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23678"/>
            <a:ext cx="4121571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 rot="10800000" flipH="1" flipV="1">
            <a:off x="829041" y="332656"/>
            <a:ext cx="7917965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Консультации для родителей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FF0000"/>
                </a:solidFill>
              </a:rPr>
              <a:t>Актуальность проекта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417639"/>
            <a:ext cx="7818834" cy="5324474"/>
          </a:xfrm>
        </p:spPr>
        <p:txBody>
          <a:bodyPr>
            <a:normAutofit/>
          </a:bodyPr>
          <a:lstStyle/>
          <a:p>
            <a:pPr marL="82296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/>
              <a:t>Экономика всегда была неотъемлемой частью жизни человека. В изменяющихся условиях современного общества жизни непрерывное экономическое  образование необходимо начинать именно с дошкольного возраста,- когда детьми  приобретается первичный опыт в элементарных экономических отношениях. Ребёнок - дошкольник не освоит эту область самостоятельно, но,  вместе с воспитателями и родителями,  путешествуя по этому новому удивительному и увлекательному миру, он приобретает доступные ему знания и поймёт, какое место экономика занимает в окружающей его действительности.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675" y="115888"/>
            <a:ext cx="8569325" cy="8509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chemeClr val="tx2">
                    <a:satMod val="130000"/>
                  </a:schemeClr>
                </a:solidFill>
              </a:rPr>
              <a:t>Ожидаемые результаты - </a:t>
            </a:r>
            <a:br>
              <a:rPr lang="ru-RU" i="1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i="1" dirty="0" smtClean="0">
                <a:solidFill>
                  <a:schemeClr val="tx2">
                    <a:satMod val="130000"/>
                  </a:schemeClr>
                </a:solidFill>
              </a:rPr>
              <a:t>дети должны понять, что…</a:t>
            </a:r>
            <a:endParaRPr lang="ru-RU" i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72707" name="Объект 2"/>
          <p:cNvSpPr>
            <a:spLocks noGrp="1"/>
          </p:cNvSpPr>
          <p:nvPr>
            <p:ph idx="1"/>
          </p:nvPr>
        </p:nvSpPr>
        <p:spPr>
          <a:xfrm>
            <a:off x="898525" y="1052513"/>
            <a:ext cx="8243888" cy="5661025"/>
          </a:xfrm>
        </p:spPr>
        <p:txBody>
          <a:bodyPr/>
          <a:lstStyle/>
          <a:p>
            <a:pPr algn="just" eaLnBrk="1" hangingPunct="1"/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1.	Деньги не появляются сами собой, а зарабатываются.</a:t>
            </a:r>
          </a:p>
          <a:p>
            <a:pPr algn="just" eaLnBrk="1" hangingPunct="1"/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2.	Сначала зарабатываем – потом тратим: соответственно, чем больше зарабатываешь и разумнее тратишь, тем больше можешь купить.</a:t>
            </a:r>
          </a:p>
          <a:p>
            <a:pPr algn="just" eaLnBrk="1" hangingPunct="1"/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3.	Стоимость товара зависит от его качества, нужности и от того, насколько сложно его произвести .</a:t>
            </a:r>
          </a:p>
          <a:p>
            <a:pPr algn="just" eaLnBrk="1" hangingPunct="1"/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4.	Деньги любят счет (дети должны уметь считать деньги, например, сдачу в магазине, деньги, которые они могут потратить в магазине).</a:t>
            </a:r>
          </a:p>
          <a:p>
            <a:pPr algn="just" eaLnBrk="1" hangingPunct="1"/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5.	Финансы нужно планировать (приучаем вести учет доходов и расходов в краткосрочном периоде).</a:t>
            </a:r>
          </a:p>
          <a:p>
            <a:pPr algn="just" eaLnBrk="1" hangingPunct="1"/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6.	Твои деньги бывают объектом чужого интереса (дети должны знать элементарные правила финансовой безопасности).</a:t>
            </a:r>
          </a:p>
          <a:p>
            <a:pPr algn="just" eaLnBrk="1" hangingPunct="1"/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7.	Не все продается и покупается (дети должны понимать, что главные ценности – жизнь, отношения, радость близких людей – за деньги не купишь).</a:t>
            </a:r>
          </a:p>
          <a:p>
            <a:pPr algn="just" eaLnBrk="1" hangingPunct="1"/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8.	Финансы – это интересно и увлекательно.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187624" y="551427"/>
            <a:ext cx="7499350" cy="4800600"/>
          </a:xfrm>
          <a:extLst/>
        </p:spPr>
        <p:txBody>
          <a:bodyPr>
            <a:prstTxWarp prst="textInflateBottom">
              <a:avLst>
                <a:gd name="adj" fmla="val 70519"/>
              </a:avLst>
            </a:prstTxWarp>
            <a:normAutofit/>
          </a:bodyPr>
          <a:lstStyle/>
          <a:p>
            <a:pPr marL="82296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4400" dirty="0" smtClean="0"/>
              <a:t>Спасибо за внимание! Успехов Вам и Вашим детям в освоении финансовой грамотности!</a:t>
            </a:r>
            <a:endParaRPr lang="ru-RU" sz="4400" dirty="0"/>
          </a:p>
        </p:txBody>
      </p:sp>
      <p:pic>
        <p:nvPicPr>
          <p:cNvPr id="73731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4292600"/>
            <a:ext cx="3040062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38" y="4340225"/>
            <a:ext cx="3036887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4913313"/>
            <a:ext cx="2898775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FF0000"/>
                </a:solidFill>
              </a:rPr>
              <a:t>Проблема  проекта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2291" name="Объект 2"/>
          <p:cNvSpPr>
            <a:spLocks noGrp="1"/>
          </p:cNvSpPr>
          <p:nvPr>
            <p:ph idx="1"/>
          </p:nvPr>
        </p:nvSpPr>
        <p:spPr>
          <a:xfrm>
            <a:off x="1043608" y="1417638"/>
            <a:ext cx="7890842" cy="5440362"/>
          </a:xfrm>
        </p:spPr>
        <p:txBody>
          <a:bodyPr/>
          <a:lstStyle/>
          <a:p>
            <a:pPr algn="just" eaLnBrk="1" hangingPunct="1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низкой финансовой грамотности в стране диктует необходимость интенсивной просветительской работы по формированию у населения экономического сознания, культуры сбережения. Эта работа должна начинаться в детском саду – первом звене системы непрерывного образования.</a:t>
            </a:r>
          </a:p>
          <a:p>
            <a:pPr algn="just" eaLnBrk="1" hangingPunct="1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детство – начальный этап формирования личности человека, его ценностной ориентации в окружающем мире. В этот период закладывается позитивное отношение к «рукотворному миру», к себе и к окружающим людям.</a:t>
            </a:r>
          </a:p>
          <a:p>
            <a:pPr algn="just" eaLnBrk="1" hangingPunct="1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сожалению, финансовой грамотности почти не обучают в детских садах. А грамотное отношение к собственным деньгам и опыт пользования финансовыми продуктами в раннем возрасте открывает хорошие возможности и способствует финансовому благополучию детей, когда они вырастают.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188640"/>
            <a:ext cx="7499350" cy="93610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FF0000"/>
                </a:solidFill>
              </a:rPr>
              <a:t>Новизна проекта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340768"/>
            <a:ext cx="7746826" cy="5150297"/>
          </a:xfrm>
        </p:spPr>
        <p:txBody>
          <a:bodyPr>
            <a:normAutofit fontScale="77500" lnSpcReduction="20000"/>
          </a:bodyPr>
          <a:lstStyle/>
          <a:p>
            <a:pPr marL="82296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Новизна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заключается в разработке методических материалов, использовании инновационных технологий, которые дают знания о мире финансов и экономике, в которой ребенок может быть главным действующим лицом. </a:t>
            </a:r>
          </a:p>
          <a:p>
            <a:pPr marL="82296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Создание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развивающей предметно-пространственной среды в ДОУ для развития социального и финансового развития дошкольников в системном подходе к формированию финансовой грамотности подрастающего поколения, как форма обеспечения финансовой безопасности семьи.</a:t>
            </a:r>
          </a:p>
          <a:p>
            <a:pPr marL="82296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Создание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оптимальной модели в решении задач формирования финансовой грамотности и психологической готовности к получению финансово экономического образования.</a:t>
            </a:r>
          </a:p>
          <a:p>
            <a:pPr marL="82296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Существенной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особенностью совместной партнерской деятельности взрослого и детей является ее открытость в сторону свободной самостоятельной деятельности.</a:t>
            </a:r>
          </a:p>
          <a:p>
            <a:pPr marL="82296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251950" cy="135416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>
                <a:solidFill>
                  <a:srgbClr val="FF0000"/>
                </a:solidFill>
              </a:rPr>
              <a:t>Федеральный государственный образовательный стандарт дошкольного образования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916832"/>
            <a:ext cx="7704856" cy="5122142"/>
          </a:xfrm>
        </p:spPr>
        <p:txBody>
          <a:bodyPr>
            <a:normAutofit/>
          </a:bodyPr>
          <a:lstStyle/>
          <a:p>
            <a:pPr marL="82296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ФГОС ДО ставит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задачу формирования общей культуры личности детей.</a:t>
            </a:r>
          </a:p>
          <a:p>
            <a:pPr marL="82296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Экономическая культура личности дошкольника характеризуется наличием первичных представлений об экономических категориях, интеллектуальных и нравственных качествах (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бережливость, смекалка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трудолюбие, умение планировать дела, осуждение жадности и расточительности). Без сформированных первичных экономических представлений невозможно формирование финансовой грамотности.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663" y="333375"/>
            <a:ext cx="82296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проекта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3" name="Объект 2"/>
          <p:cNvSpPr>
            <a:spLocks noGrp="1"/>
          </p:cNvSpPr>
          <p:nvPr>
            <p:ph idx="1"/>
          </p:nvPr>
        </p:nvSpPr>
        <p:spPr>
          <a:xfrm>
            <a:off x="1259631" y="1196752"/>
            <a:ext cx="7884369" cy="4742087"/>
          </a:xfrm>
        </p:spPr>
        <p:txBody>
          <a:bodyPr/>
          <a:lstStyle/>
          <a:p>
            <a:pPr marL="137795" marR="75565" indent="0">
              <a:spcAft>
                <a:spcPts val="0"/>
              </a:spcAft>
              <a:buNone/>
            </a:pPr>
            <a:r>
              <a:rPr lang="ru-RU" altLang="ru-RU" dirty="0" smtClean="0"/>
              <a:t>   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</a:t>
            </a:r>
            <a:r>
              <a:rPr lang="ru-RU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системы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образовательной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деятельности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детском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саду,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направленной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экономической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грамотности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участников</a:t>
            </a:r>
            <a:r>
              <a:rPr lang="ru-RU" spc="-3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образовательных</a:t>
            </a:r>
            <a:r>
              <a:rPr lang="ru-RU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отношений</a:t>
            </a:r>
          </a:p>
          <a:p>
            <a:pPr marL="0" indent="0" algn="just" eaLnBrk="1" hangingPunct="1">
              <a:buFont typeface="Wingdings 2" pitchFamily="18" charset="2"/>
              <a:buNone/>
            </a:pPr>
            <a:endParaRPr lang="ru-RU" altLang="ru-RU" dirty="0" smtClean="0"/>
          </a:p>
        </p:txBody>
      </p:sp>
      <p:pic>
        <p:nvPicPr>
          <p:cNvPr id="15364" name="Рисунок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835826"/>
            <a:ext cx="4422775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8313" y="-171450"/>
            <a:ext cx="8229600" cy="9366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Проекта: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043608" y="620689"/>
            <a:ext cx="8100392" cy="6453212"/>
          </a:xfrm>
        </p:spPr>
        <p:txBody>
          <a:bodyPr>
            <a:normAutofit/>
          </a:bodyPr>
          <a:lstStyle/>
          <a:p>
            <a:pPr marL="82296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педагогами образовательного учреждения методики обучения дошкольников основам финансовой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грамотности.</a:t>
            </a:r>
          </a:p>
          <a:p>
            <a:pPr marL="82296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400" dirty="0" smtClean="0">
                <a:latin typeface="Times New Roman" panose="02020603050405020304" pitchFamily="18" charset="0"/>
              </a:rPr>
              <a:t>Р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азработать</a:t>
            </a:r>
            <a:r>
              <a:rPr lang="ru-RU" sz="2400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нормативную</a:t>
            </a:r>
            <a:r>
              <a:rPr lang="ru-RU" sz="2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базу</a:t>
            </a:r>
            <a:r>
              <a:rPr lang="ru-RU" sz="2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ru-RU" sz="2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формированию</a:t>
            </a:r>
            <a:r>
              <a:rPr lang="ru-RU" sz="2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предпосылок</a:t>
            </a:r>
            <a:r>
              <a:rPr lang="ru-RU" sz="2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финансовой</a:t>
            </a:r>
            <a:r>
              <a:rPr lang="ru-RU" sz="2400" spc="26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грамотности</a:t>
            </a:r>
            <a:r>
              <a:rPr lang="ru-RU" sz="2400" spc="27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ru-RU" sz="2400" spc="25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дошкольников</a:t>
            </a:r>
            <a:r>
              <a:rPr lang="ru-RU" sz="2400" spc="27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2400" spc="2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инновационном</a:t>
            </a:r>
            <a:r>
              <a:rPr lang="ru-RU" sz="2400" spc="2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режиме.</a:t>
            </a:r>
          </a:p>
          <a:p>
            <a:pPr marL="82296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spc="26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3.Р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азработать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учебно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методическую документацию по формированию</a:t>
            </a:r>
            <a:r>
              <a:rPr lang="ru-RU" sz="2400" spc="-3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предпосылок</a:t>
            </a:r>
            <a:r>
              <a:rPr lang="ru-RU" sz="2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финансовой</a:t>
            </a:r>
            <a:r>
              <a:rPr lang="ru-RU" sz="2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грамотности.</a:t>
            </a:r>
          </a:p>
          <a:p>
            <a:pPr marL="0" marR="71755" lvl="0" indent="0" algn="just">
              <a:spcAft>
                <a:spcPts val="0"/>
              </a:spcAft>
              <a:buSzPts val="1200"/>
              <a:buNone/>
            </a:pPr>
            <a:r>
              <a:rPr lang="ru-RU" sz="2400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4.О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беспечить</a:t>
            </a:r>
            <a:r>
              <a:rPr lang="ru-RU" sz="2400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методическую,</a:t>
            </a:r>
            <a:r>
              <a:rPr lang="ru-RU" sz="2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научно-методическую</a:t>
            </a:r>
            <a:r>
              <a:rPr lang="ru-RU" sz="2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поддержку</a:t>
            </a:r>
            <a:r>
              <a:rPr lang="ru-RU" sz="2400" spc="-3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педагогов</a:t>
            </a:r>
            <a:r>
              <a:rPr lang="ru-RU" sz="24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 реализации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новшеств.</a:t>
            </a:r>
          </a:p>
          <a:p>
            <a:pPr marL="0" marR="71755" lvl="0" indent="0" algn="just">
              <a:spcAft>
                <a:spcPts val="0"/>
              </a:spcAft>
              <a:buSzPts val="1200"/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5.Обеспечить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материально-техническую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базу.</a:t>
            </a:r>
          </a:p>
          <a:p>
            <a:pPr marL="0" marR="71755" lvl="0" indent="0" algn="just">
              <a:spcAft>
                <a:spcPts val="0"/>
              </a:spcAft>
              <a:buSzPts val="1200"/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6.Привлечь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 сотрудничеству родителей и социальных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партнеров.</a:t>
            </a:r>
          </a:p>
          <a:p>
            <a:pPr marL="0" marR="71755" lvl="0" indent="0" algn="just">
              <a:spcAft>
                <a:spcPts val="0"/>
              </a:spcAft>
              <a:buSzPts val="1200"/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7.Обобщить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распространить опыт реализации курса финансовой грамотности для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дошкольников.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2296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7950" y="188640"/>
            <a:ext cx="9251950" cy="1368152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600" b="1" i="1" dirty="0">
                <a:solidFill>
                  <a:srgbClr val="FF0000"/>
                </a:solidFill>
              </a:rPr>
              <a:t>Изучение </a:t>
            </a:r>
            <a:r>
              <a:rPr lang="ru-RU" altLang="ru-RU" sz="3600" b="1" i="1" dirty="0" smtClean="0">
                <a:solidFill>
                  <a:srgbClr val="FF0000"/>
                </a:solidFill>
              </a:rPr>
              <a:t>методических пособий.</a:t>
            </a:r>
            <a:r>
              <a:rPr lang="ru-RU" altLang="ru-RU" sz="3600" i="1" dirty="0"/>
              <a:t/>
            </a:r>
            <a:br>
              <a:rPr lang="ru-RU" altLang="ru-RU" sz="3600" i="1" dirty="0"/>
            </a:br>
            <a:endParaRPr lang="ru-RU" sz="3600" i="1" dirty="0"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83" name="Объект 2"/>
          <p:cNvSpPr>
            <a:spLocks noGrp="1"/>
          </p:cNvSpPr>
          <p:nvPr>
            <p:ph idx="1"/>
          </p:nvPr>
        </p:nvSpPr>
        <p:spPr>
          <a:xfrm>
            <a:off x="250825" y="1268413"/>
            <a:ext cx="8642350" cy="5473700"/>
          </a:xfrm>
        </p:spPr>
        <p:txBody>
          <a:bodyPr/>
          <a:lstStyle/>
          <a:p>
            <a:pPr marL="0" indent="0" algn="just" eaLnBrk="1" hangingPunct="1">
              <a:buFont typeface="Wingdings 2" pitchFamily="18" charset="2"/>
              <a:buNone/>
            </a:pPr>
            <a:endParaRPr lang="ru-RU" altLang="ru-RU" dirty="0" smtClean="0"/>
          </a:p>
          <a:p>
            <a:pPr marL="0" indent="0" algn="just" eaLnBrk="1" hangingPunct="1">
              <a:buFont typeface="Wingdings 2" pitchFamily="18" charset="2"/>
              <a:buNone/>
            </a:pPr>
            <a:endParaRPr lang="ru-RU" altLang="ru-RU" dirty="0" smtClean="0"/>
          </a:p>
          <a:p>
            <a:pPr marL="0" indent="0" algn="just" eaLnBrk="1" hangingPunct="1">
              <a:buFont typeface="Wingdings 2" pitchFamily="18" charset="2"/>
              <a:buNone/>
            </a:pPr>
            <a:endParaRPr lang="ru-RU" alt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14459"/>
            <a:ext cx="4029378" cy="3381341"/>
          </a:xfrm>
          <a:prstGeom prst="rect">
            <a:avLst/>
          </a:prstGeom>
        </p:spPr>
      </p:pic>
      <p:pic>
        <p:nvPicPr>
          <p:cNvPr id="20485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7" y="2276872"/>
            <a:ext cx="2682875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2150502"/>
            <a:ext cx="2778125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2856</TotalTime>
  <Words>647</Words>
  <Application>Microsoft Office PowerPoint</Application>
  <PresentationFormat>Экран (4:3)</PresentationFormat>
  <Paragraphs>73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Corbel</vt:lpstr>
      <vt:lpstr>Gill Sans MT</vt:lpstr>
      <vt:lpstr>Times New Roman</vt:lpstr>
      <vt:lpstr>Verdana</vt:lpstr>
      <vt:lpstr>Wingdings 2</vt:lpstr>
      <vt:lpstr>Солнцестояние</vt:lpstr>
      <vt:lpstr> </vt:lpstr>
      <vt:lpstr>Финансовая грамотность - </vt:lpstr>
      <vt:lpstr>Актуальность проекта</vt:lpstr>
      <vt:lpstr>Проблема  проекта</vt:lpstr>
      <vt:lpstr>Новизна проекта</vt:lpstr>
      <vt:lpstr>Федеральный государственный образовательный стандарт дошкольного образования </vt:lpstr>
      <vt:lpstr>Цель проекта:</vt:lpstr>
      <vt:lpstr>Задачи Проекта:</vt:lpstr>
      <vt:lpstr>Изучение методических пособий. </vt:lpstr>
      <vt:lpstr>Методы и приёмы реализации проекта</vt:lpstr>
      <vt:lpstr>Лэпбук «Поговорим  о деньгах»</vt:lpstr>
      <vt:lpstr>Презентация PowerPoint</vt:lpstr>
      <vt:lpstr>Презентация PowerPoint</vt:lpstr>
      <vt:lpstr>Презентация PowerPoint</vt:lpstr>
      <vt:lpstr> Дидактическая игра  «Кто как работает» (персонажи сказок) Цель: расставь героев на лестницу по их трудоспособности </vt:lpstr>
      <vt:lpstr>Дидактическая игра «Размен»</vt:lpstr>
      <vt:lpstr>Сюжетно – ролевая игра  «Салон красоты»</vt:lpstr>
      <vt:lpstr>Сюжетно – ролевая игра «Больница»</vt:lpstr>
      <vt:lpstr>Сюжетно – ролевая игра «Супермаркет»</vt:lpstr>
      <vt:lpstr>Презентация PowerPoint</vt:lpstr>
      <vt:lpstr>Презентация PowerPoint</vt:lpstr>
      <vt:lpstr>Образовательная деятельность «Какими они были – первые деньги?»</vt:lpstr>
      <vt:lpstr>Мини – музей                             «Деньги разного времени»</vt:lpstr>
      <vt:lpstr>Чтение экономических сказок: «Как Муха и её семья чайную открыли», «Как старик корову продавал», «Как Мишутка мёд покупал» и др.</vt:lpstr>
      <vt:lpstr>Чтение художественной литературы</vt:lpstr>
      <vt:lpstr>Презентация PowerPoint</vt:lpstr>
      <vt:lpstr>Раскрась меня!</vt:lpstr>
      <vt:lpstr>Нетрадиционная техника рисования: рисуем монеты в технике «Фроттаж»</vt:lpstr>
      <vt:lpstr>Презентация PowerPoint</vt:lpstr>
      <vt:lpstr>Ожидаемые результаты -  дети должны понять, что…</vt:lpstr>
      <vt:lpstr>Презентация PowerPoint</vt:lpstr>
    </vt:vector>
  </TitlesOfParts>
  <Company>KrotySOFT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компьютер</dc:creator>
  <cp:lastModifiedBy>Asus</cp:lastModifiedBy>
  <cp:revision>123</cp:revision>
  <dcterms:created xsi:type="dcterms:W3CDTF">2019-02-13T12:22:19Z</dcterms:created>
  <dcterms:modified xsi:type="dcterms:W3CDTF">2023-08-14T19:22:41Z</dcterms:modified>
</cp:coreProperties>
</file>